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2"/>
  </p:notesMasterIdLst>
  <p:sldIdLst>
    <p:sldId id="256" r:id="rId2"/>
    <p:sldId id="258" r:id="rId3"/>
    <p:sldId id="262" r:id="rId4"/>
    <p:sldId id="267" r:id="rId5"/>
    <p:sldId id="268" r:id="rId6"/>
    <p:sldId id="271" r:id="rId7"/>
    <p:sldId id="269" r:id="rId8"/>
    <p:sldId id="272" r:id="rId9"/>
    <p:sldId id="273" r:id="rId10"/>
    <p:sldId id="270" r:id="rId11"/>
  </p:sldIdLst>
  <p:sldSz cx="9144000" cy="5143500" type="screen16x9"/>
  <p:notesSz cx="6858000" cy="9144000"/>
  <p:embeddedFontLst>
    <p:embeddedFont>
      <p:font typeface="Catamaran Light" panose="020B0604020202020204" charset="0"/>
      <p:regular r:id="rId13"/>
      <p:bold r:id="rId14"/>
    </p:embeddedFont>
    <p:embeddedFont>
      <p:font typeface="Fira Sans Extra Condensed Medium" panose="020B0604020202020204" charset="0"/>
      <p:regular r:id="rId15"/>
      <p:bold r:id="rId16"/>
      <p:italic r:id="rId17"/>
      <p:boldItalic r:id="rId18"/>
    </p:embeddedFont>
    <p:embeddedFont>
      <p:font typeface="Livvic" pitchFamily="2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Segoe UI" panose="020B0502040204020203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431D10C-99C1-4564-883A-995E59064A10}">
  <a:tblStyle styleId="{4431D10C-99C1-4564-883A-995E59064A1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79562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e13d9a7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e13d9a7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56457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7963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02921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785726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51664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587339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rgbClr val="908269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</a:rPr>
              <a:t>Team Members: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chemeClr val="lt1"/>
                </a:solidFill>
              </a:rPr>
              <a:t>Allieah</a:t>
            </a:r>
            <a:r>
              <a:rPr lang="en-GB" dirty="0">
                <a:solidFill>
                  <a:schemeClr val="lt1"/>
                </a:solidFill>
              </a:rPr>
              <a:t> </a:t>
            </a:r>
            <a:r>
              <a:rPr lang="en-GB" dirty="0" err="1">
                <a:solidFill>
                  <a:schemeClr val="lt1"/>
                </a:solidFill>
              </a:rPr>
              <a:t>Ferrao</a:t>
            </a:r>
            <a:r>
              <a:rPr lang="en-GB" dirty="0">
                <a:solidFill>
                  <a:schemeClr val="lt1"/>
                </a:solidFill>
              </a:rPr>
              <a:t> (2315)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lt1"/>
                </a:solidFill>
              </a:rPr>
              <a:t>Shannon Sequeira (2340)</a:t>
            </a:r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039575" y="1220100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</a:rPr>
              <a:t>HOUSE RENT PREDICTION</a:t>
            </a:r>
            <a:endParaRPr dirty="0"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27" name="Google Shape;127;p24"/>
          <p:cNvSpPr/>
          <p:nvPr/>
        </p:nvSpPr>
        <p:spPr>
          <a:xfrm rot="-5400000" flipH="1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5953006" y="-279948"/>
            <a:ext cx="1412192" cy="35427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/>
          <a:srcRect t="7337" b="7337"/>
          <a:stretch/>
        </p:blipFill>
        <p:spPr>
          <a:xfrm>
            <a:off x="331426" y="271376"/>
            <a:ext cx="3903826" cy="4357332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4887749" y="1290916"/>
            <a:ext cx="3432351" cy="946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COMPARING WITH EXISTING APPROACH</a:t>
            </a: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1"/>
          </p:nvPr>
        </p:nvSpPr>
        <p:spPr>
          <a:xfrm>
            <a:off x="4775201" y="2197500"/>
            <a:ext cx="4037374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Traditional methods rely on simplistic models or heuristic pricing strategies, lacking scalability and struggling with complex datasets.</a:t>
            </a:r>
          </a:p>
          <a:p>
            <a:pPr algn="l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Our machine learning approach offers: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Scalability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Efficient handling of large, diverse datasets.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Automation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Automated prediction process, reducing manual effort.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Adaptability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: Handling various property attributes and market dynamics.</a:t>
            </a:r>
          </a:p>
          <a:p>
            <a:pPr algn="l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 comparative analysis, our approach outperforms traditional methods in predictive accuracy, efficiency, and scalability, providing valuable insights for informed decision-making in real estate.</a:t>
            </a:r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Google Shape;157;p26">
            <a:extLst>
              <a:ext uri="{FF2B5EF4-FFF2-40B4-BE49-F238E27FC236}">
                <a16:creationId xmlns:a16="http://schemas.microsoft.com/office/drawing/2014/main" id="{A9AFE49A-B95F-D2B1-8FF2-9B9D39B9E028}"/>
              </a:ext>
            </a:extLst>
          </p:cNvPr>
          <p:cNvSpPr txBox="1">
            <a:spLocks/>
          </p:cNvSpPr>
          <p:nvPr/>
        </p:nvSpPr>
        <p:spPr>
          <a:xfrm>
            <a:off x="37150" y="1906975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ivvic"/>
              <a:buNone/>
              <a:defRPr sz="4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05</a:t>
            </a:r>
            <a:endParaRPr lang="en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844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>
            <a:spLocks noGrp="1"/>
          </p:cNvSpPr>
          <p:nvPr>
            <p:ph type="ctrTitle" idx="9"/>
          </p:nvPr>
        </p:nvSpPr>
        <p:spPr>
          <a:xfrm rot="5400000">
            <a:off x="667286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 panose="020F0502020204030204" pitchFamily="34" charset="0"/>
                <a:cs typeface="Calibri" panose="020F0502020204030204" pitchFamily="34" charset="0"/>
              </a:rPr>
              <a:t>TABLE OF CONTENTS</a:t>
            </a:r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2" name="Google Shape;142;p26"/>
          <p:cNvSpPr/>
          <p:nvPr/>
        </p:nvSpPr>
        <p:spPr>
          <a:xfrm rot="-5400000" flipH="1">
            <a:off x="-957850" y="95790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3" name="Google Shape;143;p26"/>
          <p:cNvSpPr txBox="1">
            <a:spLocks noGrp="1"/>
          </p:cNvSpPr>
          <p:nvPr>
            <p:ph type="subTitle" idx="7"/>
          </p:nvPr>
        </p:nvSpPr>
        <p:spPr>
          <a:xfrm>
            <a:off x="3427997" y="2625802"/>
            <a:ext cx="2490954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Model Selection, Pre-processing Steps, Pipeline and Training Process</a:t>
            </a:r>
          </a:p>
        </p:txBody>
      </p:sp>
      <p:sp>
        <p:nvSpPr>
          <p:cNvPr id="144" name="Google Shape;144;p26"/>
          <p:cNvSpPr txBox="1">
            <a:spLocks noGrp="1"/>
          </p:cNvSpPr>
          <p:nvPr>
            <p:ph type="ctrTitle" idx="6"/>
          </p:nvPr>
        </p:nvSpPr>
        <p:spPr>
          <a:xfrm>
            <a:off x="3427998" y="2211703"/>
            <a:ext cx="297280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OUR APPROACH TO ACHIEVE WORK OBJECTIVE</a:t>
            </a:r>
          </a:p>
        </p:txBody>
      </p:sp>
      <p:sp>
        <p:nvSpPr>
          <p:cNvPr id="145" name="Google Shape;145;p26"/>
          <p:cNvSpPr txBox="1">
            <a:spLocks noGrp="1"/>
          </p:cNvSpPr>
          <p:nvPr>
            <p:ph type="title" idx="8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03</a:t>
            </a:r>
            <a:endParaRPr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ctrTitle"/>
          </p:nvPr>
        </p:nvSpPr>
        <p:spPr>
          <a:xfrm>
            <a:off x="3423901" y="387473"/>
            <a:ext cx="254417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UNDERSTANDING THE WORK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Problem Statement, Objective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and S</a:t>
            </a: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ignificance</a:t>
            </a:r>
          </a:p>
        </p:txBody>
      </p:sp>
      <p:sp>
        <p:nvSpPr>
          <p:cNvPr id="148" name="Google Shape;148;p26"/>
          <p:cNvSpPr txBox="1">
            <a:spLocks noGrp="1"/>
          </p:cNvSpPr>
          <p:nvPr>
            <p:ph type="title" idx="2"/>
          </p:nvPr>
        </p:nvSpPr>
        <p:spPr>
          <a:xfrm>
            <a:off x="1762734" y="643227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01</a:t>
            </a:r>
            <a:endParaRPr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9" name="Google Shape;149;p26"/>
          <p:cNvSpPr txBox="1">
            <a:spLocks noGrp="1"/>
          </p:cNvSpPr>
          <p:nvPr>
            <p:ph type="ctrTitle" idx="3"/>
          </p:nvPr>
        </p:nvSpPr>
        <p:spPr>
          <a:xfrm>
            <a:off x="3425263" y="1170496"/>
            <a:ext cx="269675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UNDERSTANDING THE DATASET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0" name="Google Shape;150;p26"/>
          <p:cNvSpPr txBox="1">
            <a:spLocks noGrp="1"/>
          </p:cNvSpPr>
          <p:nvPr>
            <p:ph type="subTitle" idx="4"/>
          </p:nvPr>
        </p:nvSpPr>
        <p:spPr>
          <a:xfrm>
            <a:off x="3425258" y="1585069"/>
            <a:ext cx="213064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Dataset Overview, Missing Values, Summary Statistics, Duplicate Rows and Rent Statistics</a:t>
            </a:r>
          </a:p>
        </p:txBody>
      </p:sp>
      <p:sp>
        <p:nvSpPr>
          <p:cNvPr id="151" name="Google Shape;151;p26"/>
          <p:cNvSpPr txBox="1">
            <a:spLocks noGrp="1"/>
          </p:cNvSpPr>
          <p:nvPr>
            <p:ph type="title" idx="5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02</a:t>
            </a:r>
            <a:endParaRPr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2" name="Google Shape;152;p26"/>
          <p:cNvSpPr txBox="1">
            <a:spLocks noGrp="1"/>
          </p:cNvSpPr>
          <p:nvPr>
            <p:ph type="ctrTitle" idx="13"/>
          </p:nvPr>
        </p:nvSpPr>
        <p:spPr>
          <a:xfrm>
            <a:off x="3427999" y="3102311"/>
            <a:ext cx="337083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WHERE OUR APPROACH/MODEL IS FAILING: ERROR ANALYSIS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3" name="Google Shape;153;p26"/>
          <p:cNvSpPr txBox="1">
            <a:spLocks noGrp="1"/>
          </p:cNvSpPr>
          <p:nvPr>
            <p:ph type="subTitle" idx="14"/>
          </p:nvPr>
        </p:nvSpPr>
        <p:spPr>
          <a:xfrm>
            <a:off x="3427997" y="3515934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Evaluation Metrics and Visualizations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4" name="Google Shape;154;p26"/>
          <p:cNvSpPr txBox="1">
            <a:spLocks noGrp="1"/>
          </p:cNvSpPr>
          <p:nvPr>
            <p:ph type="title" idx="15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04</a:t>
            </a:r>
            <a:endParaRPr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5" name="Google Shape;155;p26"/>
          <p:cNvSpPr txBox="1">
            <a:spLocks noGrp="1"/>
          </p:cNvSpPr>
          <p:nvPr>
            <p:ph type="ctrTitle" idx="16"/>
          </p:nvPr>
        </p:nvSpPr>
        <p:spPr>
          <a:xfrm>
            <a:off x="3427999" y="3874576"/>
            <a:ext cx="3123408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libri" panose="020F0502020204030204" pitchFamily="34" charset="0"/>
                <a:cs typeface="Calibri" panose="020F0502020204030204" pitchFamily="34" charset="0"/>
              </a:rPr>
              <a:t>COMPARING WITH EXISTING APPROACH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17"/>
          </p:nvPr>
        </p:nvSpPr>
        <p:spPr>
          <a:xfrm>
            <a:off x="3427997" y="4287725"/>
            <a:ext cx="1649612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Recall, Precision, Accuracy, F-measure and Insights</a:t>
            </a:r>
          </a:p>
        </p:txBody>
      </p:sp>
      <p:sp>
        <p:nvSpPr>
          <p:cNvPr id="157" name="Google Shape;157;p26"/>
          <p:cNvSpPr txBox="1">
            <a:spLocks noGrp="1"/>
          </p:cNvSpPr>
          <p:nvPr>
            <p:ph type="title" idx="18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05</a:t>
            </a:r>
            <a:endParaRPr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6214524" y="-18428"/>
            <a:ext cx="1057500" cy="3374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/>
          <a:srcRect t="7337" b="7337"/>
          <a:stretch/>
        </p:blipFill>
        <p:spPr>
          <a:xfrm>
            <a:off x="331425" y="271375"/>
            <a:ext cx="4224899" cy="450614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4887749" y="1290916"/>
            <a:ext cx="3432351" cy="946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UNDERSTANDING THE WORK</a:t>
            </a:r>
            <a:endParaRPr sz="28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1"/>
          </p:nvPr>
        </p:nvSpPr>
        <p:spPr>
          <a:xfrm>
            <a:off x="5056096" y="2197500"/>
            <a:ext cx="3374356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  <a:t>Problem Statement:</a:t>
            </a:r>
            <a:b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Predicting House Rents based on various features.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  <a:t>Objective:</a:t>
            </a:r>
            <a:b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To develop a predictive model to estimate house rents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based on various property attributes.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  <a:t>Significance:</a:t>
            </a:r>
            <a:b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Facilitates better decision-making for tenants and landlords.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73F217-934E-3BDA-B41D-23C813BC95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68347" y="1694832"/>
            <a:ext cx="2017951" cy="128636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6214524" y="-706923"/>
            <a:ext cx="1057500" cy="3374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/>
          <a:srcRect t="7337" b="7337"/>
          <a:stretch/>
        </p:blipFill>
        <p:spPr>
          <a:xfrm>
            <a:off x="331425" y="271375"/>
            <a:ext cx="4224899" cy="450614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4887749" y="602421"/>
            <a:ext cx="3432351" cy="946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UNDERSTANDING THE DATASET</a:t>
            </a:r>
            <a:endParaRPr sz="2800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1"/>
          </p:nvPr>
        </p:nvSpPr>
        <p:spPr>
          <a:xfrm>
            <a:off x="5056096" y="1659921"/>
            <a:ext cx="3374356" cy="31176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dataset comprises information on over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4700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houses, apartments, and flats available for rent.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Key parameters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include BHK (bedrooms, hall, kitchen), rent, size, number of floors, area type, area locality, city, furnishing status, tenant preferences, number of bathrooms, and point of contact.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Exploratory data analysis reveals the diversity and complexity of the housing market, reflecting the wide range of property types and attributes.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Google Shape;151;p26">
            <a:extLst>
              <a:ext uri="{FF2B5EF4-FFF2-40B4-BE49-F238E27FC236}">
                <a16:creationId xmlns:a16="http://schemas.microsoft.com/office/drawing/2014/main" id="{20646AF7-7F27-50D0-A249-C7C30502C709}"/>
              </a:ext>
            </a:extLst>
          </p:cNvPr>
          <p:cNvSpPr txBox="1">
            <a:spLocks/>
          </p:cNvSpPr>
          <p:nvPr/>
        </p:nvSpPr>
        <p:spPr>
          <a:xfrm>
            <a:off x="16300" y="1993950"/>
            <a:ext cx="1615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ivvic"/>
              <a:buNone/>
              <a:defRPr sz="4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02</a:t>
            </a:r>
            <a:endParaRPr lang="en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81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6004906" y="-550775"/>
            <a:ext cx="1476738" cy="33743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/>
          <a:srcRect t="7337" b="7337"/>
          <a:stretch/>
        </p:blipFill>
        <p:spPr>
          <a:xfrm>
            <a:off x="331425" y="271375"/>
            <a:ext cx="4224899" cy="450614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4887749" y="527125"/>
            <a:ext cx="3432351" cy="13340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OUR APPROACH TO ACHIEVE WORK OBJECTIVE</a:t>
            </a: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1"/>
          </p:nvPr>
        </p:nvSpPr>
        <p:spPr>
          <a:xfrm>
            <a:off x="5056096" y="1874772"/>
            <a:ext cx="3374356" cy="29027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Machine learning approach to predict rent prices based on the available dataset.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 preprocessing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involves handling outliers, encoding categorical variables, and scaling numerical features.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Feature engineering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may include extracting additional information from existing features or creating new features to enhance model performance.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Experimented with various regression algorithms such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as linear regression, random forest,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 identify the most effective model for rent prediction.</a:t>
            </a:r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Google Shape;145;p26">
            <a:extLst>
              <a:ext uri="{FF2B5EF4-FFF2-40B4-BE49-F238E27FC236}">
                <a16:creationId xmlns:a16="http://schemas.microsoft.com/office/drawing/2014/main" id="{1FF67D1C-9FAD-1C45-6014-173C0879B615}"/>
              </a:ext>
            </a:extLst>
          </p:cNvPr>
          <p:cNvSpPr txBox="1">
            <a:spLocks/>
          </p:cNvSpPr>
          <p:nvPr/>
        </p:nvSpPr>
        <p:spPr>
          <a:xfrm>
            <a:off x="37150" y="1948749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ivvic"/>
              <a:buNone/>
              <a:defRPr sz="4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03</a:t>
            </a:r>
            <a:endParaRPr lang="en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727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7"/>
          <p:cNvPicPr preferRelativeResize="0"/>
          <p:nvPr/>
        </p:nvPicPr>
        <p:blipFill rotWithShape="1">
          <a:blip r:embed="rId3"/>
          <a:srcRect l="4282" r="4282"/>
          <a:stretch/>
        </p:blipFill>
        <p:spPr>
          <a:xfrm>
            <a:off x="0" y="0"/>
            <a:ext cx="37623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7"/>
          <p:cNvSpPr txBox="1">
            <a:spLocks noGrp="1"/>
          </p:cNvSpPr>
          <p:nvPr>
            <p:ph type="subTitle" idx="1"/>
          </p:nvPr>
        </p:nvSpPr>
        <p:spPr>
          <a:xfrm flipH="1">
            <a:off x="3997960" y="1012875"/>
            <a:ext cx="4842142" cy="3117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Exploration and Cleaning: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Load and inspect the dataset, handle missing values, duplicates, and outliers.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Extract relevant features and drop unnecessary columns.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spcAft>
                <a:spcPts val="800"/>
              </a:spcAft>
              <a:buFont typeface="+mj-lt"/>
              <a:buAutoNum type="arabicPeriod" startAt="2"/>
              <a:tabLst>
                <a:tab pos="457200" algn="l"/>
              </a:tabLst>
            </a:pPr>
            <a:r>
              <a:rPr lang="en-IN" sz="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Feature Engineering and Encoding: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Engineer new features if needed and encode categorical features into numerical values.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spcAft>
                <a:spcPts val="800"/>
              </a:spcAft>
              <a:buFont typeface="+mj-lt"/>
              <a:buAutoNum type="arabicPeriod" startAt="3"/>
              <a:tabLst>
                <a:tab pos="457200" algn="l"/>
              </a:tabLst>
            </a:pPr>
            <a:r>
              <a:rPr lang="en-IN" sz="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Splitting: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Split the dataset into features and target variables.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Further split the data into training and testing sets.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spcAft>
                <a:spcPts val="800"/>
              </a:spcAft>
              <a:buFont typeface="+mj-lt"/>
              <a:buAutoNum type="arabicPeriod" startAt="4"/>
              <a:tabLst>
                <a:tab pos="457200" algn="l"/>
              </a:tabLst>
            </a:pPr>
            <a:r>
              <a:rPr lang="en-IN" sz="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 Building: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Train and evaluate different regression models such as Linear Regression, Random Forest Regressor, and Support Vector Machine (SVM).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spcAft>
                <a:spcPts val="800"/>
              </a:spcAft>
              <a:buFont typeface="+mj-lt"/>
              <a:buAutoNum type="arabicPeriod" startAt="5"/>
              <a:tabLst>
                <a:tab pos="457200" algn="l"/>
              </a:tabLst>
            </a:pPr>
            <a:r>
              <a:rPr lang="en-IN" sz="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 Evaluation: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Evaluate each model using metrics like Mean Squared Error (MSE), Mean Absolute Error (MAE), Root Mean Squared Error (RMSE), and R-squared (R2) Score.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spcAft>
                <a:spcPts val="800"/>
              </a:spcAft>
              <a:buFont typeface="+mj-lt"/>
              <a:buAutoNum type="arabicPeriod" startAt="6"/>
              <a:tabLst>
                <a:tab pos="457200" algn="l"/>
              </a:tabLst>
            </a:pPr>
            <a:r>
              <a:rPr lang="en-IN" sz="800" b="1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 Analysis and Conclusion: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800" dirty="0" err="1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IN" sz="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model errors to identify strengths and weaknesses.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800" dirty="0"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Select the best-performing model based on evaluation results and draw conclusions.</a:t>
            </a:r>
            <a:endParaRPr lang="en-IN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4572000" y="128220"/>
            <a:ext cx="410718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STEP-BY-STEP APPROACH</a:t>
            </a:r>
          </a:p>
        </p:txBody>
      </p:sp>
      <p:sp>
        <p:nvSpPr>
          <p:cNvPr id="167" name="Google Shape;167;p27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7051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5912465" y="-886067"/>
            <a:ext cx="1966274" cy="40900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/>
          <a:srcRect t="7337" b="7337"/>
          <a:stretch/>
        </p:blipFill>
        <p:spPr>
          <a:xfrm>
            <a:off x="331425" y="271375"/>
            <a:ext cx="4224899" cy="450614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4789213" y="1247884"/>
            <a:ext cx="3767557" cy="9467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 OUR APPROACH/MODEL IS FAILING: ERROR ANALYSIS</a:t>
            </a: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1"/>
          </p:nvPr>
        </p:nvSpPr>
        <p:spPr>
          <a:xfrm>
            <a:off x="5056096" y="2194617"/>
            <a:ext cx="3630704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Error Analysis: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Model evaluation reveals discrepancies between predicted and actual rent prices.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Common errors include underestimation or overestimation of rent values, particularly for properties with unique attributes or in outlier scenarios.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Challenges arise from data quality issues, such as inaccurate or incomplete property information, as well as the inherent variability of the housing market.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Visualizations: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Actual vs Predicted House Prices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Scatter plot of Actual vs Predicted Prices</a:t>
            </a:r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Google Shape;154;p26">
            <a:extLst>
              <a:ext uri="{FF2B5EF4-FFF2-40B4-BE49-F238E27FC236}">
                <a16:creationId xmlns:a16="http://schemas.microsoft.com/office/drawing/2014/main" id="{4A275DCC-B26E-E54A-9713-F514E9DA07B4}"/>
              </a:ext>
            </a:extLst>
          </p:cNvPr>
          <p:cNvSpPr txBox="1">
            <a:spLocks/>
          </p:cNvSpPr>
          <p:nvPr/>
        </p:nvSpPr>
        <p:spPr>
          <a:xfrm>
            <a:off x="37150" y="1906975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ivvic"/>
              <a:buNone/>
              <a:defRPr sz="4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04</a:t>
            </a:r>
            <a:endParaRPr lang="en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5106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5912465" y="-886067"/>
            <a:ext cx="1966274" cy="40900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/>
          <a:srcRect t="7337" b="7337"/>
          <a:stretch/>
        </p:blipFill>
        <p:spPr>
          <a:xfrm>
            <a:off x="331425" y="271375"/>
            <a:ext cx="4224899" cy="450614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4789213" y="381001"/>
            <a:ext cx="3897587" cy="16230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 OUR APPROACH/MODEL IS FAILING: ERROR ANALYSIS</a:t>
            </a: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1"/>
          </p:nvPr>
        </p:nvSpPr>
        <p:spPr>
          <a:xfrm>
            <a:off x="5056096" y="2194617"/>
            <a:ext cx="3630704" cy="27730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Mean Squared Error (MSE):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MSE measures the average of the squares of the errors or deviations.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provides an overall idea of how close the predictions are to the actual values.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High MSE indicates large errors between predicted and actual values.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Mean Absolute Error (MAE):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MAE measures the average of the absolute errors between predicted and actual values.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more robust to outliers compared to MSE.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MAE gives a clear indication of the average magnitude of errors.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Google Shape;154;p26">
            <a:extLst>
              <a:ext uri="{FF2B5EF4-FFF2-40B4-BE49-F238E27FC236}">
                <a16:creationId xmlns:a16="http://schemas.microsoft.com/office/drawing/2014/main" id="{4A275DCC-B26E-E54A-9713-F514E9DA07B4}"/>
              </a:ext>
            </a:extLst>
          </p:cNvPr>
          <p:cNvSpPr txBox="1">
            <a:spLocks/>
          </p:cNvSpPr>
          <p:nvPr/>
        </p:nvSpPr>
        <p:spPr>
          <a:xfrm>
            <a:off x="37150" y="1906975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ivvic"/>
              <a:buNone/>
              <a:defRPr sz="4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04</a:t>
            </a:r>
            <a:endParaRPr lang="en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481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/>
          <p:nvPr/>
        </p:nvSpPr>
        <p:spPr>
          <a:xfrm rot="-5400000">
            <a:off x="5912465" y="-886067"/>
            <a:ext cx="1966274" cy="40900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4" name="Google Shape;204;p30"/>
          <p:cNvPicPr preferRelativeResize="0"/>
          <p:nvPr/>
        </p:nvPicPr>
        <p:blipFill rotWithShape="1">
          <a:blip r:embed="rId3"/>
          <a:srcRect t="7337" b="7337"/>
          <a:stretch/>
        </p:blipFill>
        <p:spPr>
          <a:xfrm>
            <a:off x="331425" y="271375"/>
            <a:ext cx="3822361" cy="440695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4789213" y="381001"/>
            <a:ext cx="3897587" cy="16230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WHERE OUR APPROACH/MODEL IS FAILING: ERROR ANALYSIS</a:t>
            </a: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1"/>
          </p:nvPr>
        </p:nvSpPr>
        <p:spPr>
          <a:xfrm>
            <a:off x="5056096" y="2194617"/>
            <a:ext cx="3630704" cy="27730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Root Mean Squared Error (</a:t>
            </a:r>
            <a:r>
              <a:rPr lang="en-US" b="1">
                <a:latin typeface="Calibri" panose="020F0502020204030204" pitchFamily="34" charset="0"/>
                <a:cs typeface="Calibri" panose="020F0502020204030204" pitchFamily="34" charset="0"/>
              </a:rPr>
              <a:t>RMSE):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RMSE is the square root of the MSE.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provides a measure of the spread of errors in the predicted values.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RMSE is interpreted in the same units as the target variable.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R-squared (R2) Score: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R2 score measures the proportion of the variance in the dependent variable that is predictable from the independent variables.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ranges from 0 to 1, where 1 indicates a perfect fit.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 higher R2 score indicates a better fit of the model to the data.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7" name="Google Shape;207;p30"/>
          <p:cNvSpPr/>
          <p:nvPr/>
        </p:nvSpPr>
        <p:spPr>
          <a:xfrm rot="-5400000">
            <a:off x="6600" y="1660525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Google Shape;154;p26">
            <a:extLst>
              <a:ext uri="{FF2B5EF4-FFF2-40B4-BE49-F238E27FC236}">
                <a16:creationId xmlns:a16="http://schemas.microsoft.com/office/drawing/2014/main" id="{4A275DCC-B26E-E54A-9713-F514E9DA07B4}"/>
              </a:ext>
            </a:extLst>
          </p:cNvPr>
          <p:cNvSpPr txBox="1">
            <a:spLocks/>
          </p:cNvSpPr>
          <p:nvPr/>
        </p:nvSpPr>
        <p:spPr>
          <a:xfrm>
            <a:off x="37150" y="1906975"/>
            <a:ext cx="1573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ivvic"/>
              <a:buNone/>
              <a:defRPr sz="4800" b="1" i="0" u="none" strike="noStrike" cap="none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1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>
                <a:solidFill>
                  <a:schemeClr val="l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04</a:t>
            </a:r>
            <a:endParaRPr lang="en" dirty="0">
              <a:solidFill>
                <a:schemeClr val="l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620331"/>
      </p:ext>
    </p:extLst>
  </p:cSld>
  <p:clrMapOvr>
    <a:masterClrMapping/>
  </p:clrMapOvr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838</Words>
  <Application>Microsoft Office PowerPoint</Application>
  <PresentationFormat>On-screen Show (16:9)</PresentationFormat>
  <Paragraphs>97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Roboto</vt:lpstr>
      <vt:lpstr>Symbol</vt:lpstr>
      <vt:lpstr>Calibri</vt:lpstr>
      <vt:lpstr>Segoe UI</vt:lpstr>
      <vt:lpstr>Livvic</vt:lpstr>
      <vt:lpstr>Catamaran Light</vt:lpstr>
      <vt:lpstr>Fira Sans Extra Condensed Medium</vt:lpstr>
      <vt:lpstr>Engineering Project Proposal by Slidesgo</vt:lpstr>
      <vt:lpstr>HOUSE RENT PREDICTION</vt:lpstr>
      <vt:lpstr>TABLE OF CONTENTS</vt:lpstr>
      <vt:lpstr>UNDERSTANDING THE WORK</vt:lpstr>
      <vt:lpstr>UNDERSTANDING THE DATASET</vt:lpstr>
      <vt:lpstr>OUR APPROACH TO ACHIEVE WORK OBJECTIVE</vt:lpstr>
      <vt:lpstr>STEP-BY-STEP APPROACH</vt:lpstr>
      <vt:lpstr>WHERE OUR APPROACH/MODEL IS FAILING: ERROR ANALYSIS</vt:lpstr>
      <vt:lpstr>WHERE OUR APPROACH/MODEL IS FAILING: ERROR ANALYSIS</vt:lpstr>
      <vt:lpstr>WHERE OUR APPROACH/MODEL IS FAILING: ERROR ANALYSIS</vt:lpstr>
      <vt:lpstr>COMPARING WITH EXISTING APPROACH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ENGINEERING PROJECT PROPOSAL</dc:title>
  <dc:creator>Shannon</dc:creator>
  <cp:lastModifiedBy>Allieah Suella Ferrao</cp:lastModifiedBy>
  <cp:revision>7</cp:revision>
  <dcterms:modified xsi:type="dcterms:W3CDTF">2024-04-01T09:52:38Z</dcterms:modified>
</cp:coreProperties>
</file>